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ira Mono" panose="020B0509050000020004" pitchFamily="49" charset="0"/>
      <p:regular r:id="rId33"/>
      <p:bold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Medium" panose="00000600000000000000" pitchFamily="2" charset="0"/>
      <p:regular r:id="rId39"/>
      <p:bold r:id="rId40"/>
      <p:italic r:id="rId41"/>
      <p:boldItalic r:id="rId42"/>
    </p:embeddedFont>
    <p:embeddedFont>
      <p:font typeface="Montserrat SemiBold" panose="000007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>
        <p:guide orient="horz" pos="7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785eb88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785eb88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83dfec6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83dfec67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8785eb88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8785eb88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8785eb88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8785eb88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8785eb88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8785eb88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8785eb88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8785eb88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8785eb88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8785eb88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8785eb88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8785eb88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8785eb88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8785eb88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8785eb88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8785eb88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8785eb8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8785eb8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8785eb88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8785eb88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8785eb88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8785eb88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8785eb88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8785eb88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fa872340e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fa872340e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fa872340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fa872340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06688a437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406688a437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fa872340e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fa872340e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781c1f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8781c1f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8785eb88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8785eb88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fa872340e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fa872340e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8785eb88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8785eb88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83dfec67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83dfec67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sz="49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tarea y consigna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e o recordatorio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sz="37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0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ase 2 - 37">
  <p:cSld name="BLANK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name="adj" fmla="val 50000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5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6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ltima clase">
  <p:cSld name="BLANK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name="adj" fmla="val 45084"/>
            </a:avLst>
          </a:prstGeom>
          <a:solidFill>
            <a:srgbClr val="768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sz="14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3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4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o destacado y explicación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ágenes o gráficos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sz="4000" b="1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s e image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s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i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 idx="2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t="30756" b="2857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Axis - Cross Axis</a:t>
            </a:r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26000" y="1152475"/>
            <a:ext cx="86661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Al trabajar de esta manera, nos encontramos con que tenemos un </a:t>
            </a:r>
            <a:r>
              <a:rPr lang="es" b="1" i="1"/>
              <a:t>Eje Principal</a:t>
            </a:r>
            <a:r>
              <a:rPr lang="es"/>
              <a:t> (main axis) y un </a:t>
            </a:r>
            <a:r>
              <a:rPr lang="es" b="1" i="1"/>
              <a:t>Eje secundario</a:t>
            </a:r>
            <a:r>
              <a:rPr lang="es"/>
              <a:t> (cross axis).</a:t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38" y="1800475"/>
            <a:ext cx="5052926" cy="28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subTitle" idx="1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no depende de una única propiedad</a:t>
            </a:r>
            <a:r>
              <a:rPr lang="es"/>
              <a:t> si no que se encuentra compuesto por un </a:t>
            </a:r>
            <a:r>
              <a:rPr lang="es" b="1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s"/>
              <a:t> de ellas que nos permiten configurar la </a:t>
            </a:r>
            <a:r>
              <a:rPr lang="es" u="sng"/>
              <a:t>disposición</a:t>
            </a:r>
            <a:r>
              <a:rPr lang="es"/>
              <a:t> de </a:t>
            </a:r>
            <a:r>
              <a:rPr lang="es" b="1">
                <a:latin typeface="Montserrat"/>
                <a:ea typeface="Montserrat"/>
                <a:cs typeface="Montserrat"/>
                <a:sym typeface="Montserrat"/>
              </a:rPr>
              <a:t>nuestros elementos</a:t>
            </a:r>
            <a:r>
              <a:rPr lang="es"/>
              <a:t> en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contenedores flexibles</a:t>
            </a:r>
            <a:r>
              <a:rPr lang="e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su mayoría, </a:t>
            </a:r>
            <a:r>
              <a:rPr lang="es" u="sng"/>
              <a:t>estas propiedades son aplicadas a los elementos padres</a:t>
            </a:r>
            <a:r>
              <a:rPr lang="es"/>
              <a:t> (flex container) aunque </a:t>
            </a:r>
            <a:r>
              <a:rPr lang="es" b="1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lang="es"/>
              <a:t> se usan en los </a:t>
            </a:r>
            <a:r>
              <a:rPr lang="es" b="1" i="1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(flex item).</a:t>
            </a: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Declaración de Contenedor Flexible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326000" y="1152475"/>
            <a:ext cx="85206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primero que debemos hacer </a:t>
            </a:r>
            <a:r>
              <a:rPr lang="es" b="1"/>
              <a:t>para comenzar a usar flex</a:t>
            </a:r>
            <a:r>
              <a:rPr lang="es"/>
              <a:t> es declarar a nuestro </a:t>
            </a:r>
            <a:r>
              <a:rPr lang="es" i="1" u="sng"/>
              <a:t>contenedor padre</a:t>
            </a:r>
            <a:r>
              <a:rPr lang="es"/>
              <a:t>, que </a:t>
            </a:r>
            <a:r>
              <a:rPr lang="es" b="1">
                <a:solidFill>
                  <a:srgbClr val="FF8B39"/>
                </a:solidFill>
              </a:rPr>
              <a:t>sus hijos</a:t>
            </a:r>
            <a:r>
              <a:rPr lang="es"/>
              <a:t> serán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posicionados</a:t>
            </a:r>
            <a:r>
              <a:rPr lang="es"/>
              <a:t> de forma </a:t>
            </a:r>
            <a:r>
              <a:rPr lang="es" b="1"/>
              <a:t>flexible</a:t>
            </a:r>
            <a:r>
              <a:rPr lang="e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Eso lo hacemos con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display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ya conocemos, pero ahora con el valor: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flex;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00" y="2462775"/>
            <a:ext cx="4475575" cy="18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425" y="2653490"/>
            <a:ext cx="3353925" cy="1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Dirección - Multilínea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326000" y="1152475"/>
            <a:ext cx="44454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la </a:t>
            </a:r>
            <a:r>
              <a:rPr lang="es" b="1"/>
              <a:t>dirección</a:t>
            </a:r>
            <a:r>
              <a:rPr lang="es"/>
              <a:t> de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 </a:t>
            </a:r>
            <a:r>
              <a:rPr lang="es"/>
              <a:t>que puede tomar los valores: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| row-reverse | column |column-reverse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0" y="2554775"/>
            <a:ext cx="3690000" cy="16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4707200" y="1152475"/>
            <a:ext cx="43422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queremos un comportamiento </a:t>
            </a:r>
            <a:r>
              <a:rPr lang="es" b="1">
                <a:solidFill>
                  <a:srgbClr val="FF8B39"/>
                </a:solidFill>
              </a:rPr>
              <a:t>multilínea</a:t>
            </a:r>
            <a:r>
              <a:rPr lang="es"/>
              <a:t> entonces </a:t>
            </a:r>
            <a:r>
              <a:rPr lang="es" u="sng"/>
              <a:t>nuestra propiedad</a:t>
            </a:r>
            <a:r>
              <a:rPr lang="es"/>
              <a:t> es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 </a:t>
            </a:r>
            <a:r>
              <a:rPr lang="es"/>
              <a:t>que puede tomar los valores: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wrap | wrap-reverse | nowrap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endParaRPr>
              <a:solidFill>
                <a:srgbClr val="F9F9F9"/>
              </a:solidFill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163" y="2630500"/>
            <a:ext cx="29622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381300" y="4306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900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valores por defecto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490250" y="615225"/>
            <a:ext cx="8061000" cy="22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</a:t>
            </a:r>
            <a:r>
              <a:rPr lang="es" sz="2700"/>
              <a:t> y </a:t>
            </a:r>
            <a:r>
              <a:rPr lang="es" sz="2700" b="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</a:t>
            </a:r>
            <a:r>
              <a:rPr lang="es" sz="2700" b="0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2700"/>
              <a:t>se pueden declarar juntos mediante el shorthand </a:t>
            </a:r>
            <a:r>
              <a:rPr lang="es" sz="2700" b="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flex-flow</a:t>
            </a:r>
            <a:r>
              <a:rPr lang="es" sz="2700"/>
              <a:t>.</a:t>
            </a:r>
            <a:endParaRPr sz="2700"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75" y="2792100"/>
            <a:ext cx="39433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Espaciado - Orden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1"/>
          </p:nvPr>
        </p:nvSpPr>
        <p:spPr>
          <a:xfrm>
            <a:off x="326000" y="1152475"/>
            <a:ext cx="41808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el espaciado entre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gap</a:t>
            </a:r>
            <a:r>
              <a:rPr lang="es">
                <a:solidFill>
                  <a:srgbClr val="F9F9F9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toma cualquier unidad de medida conocida.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600" y="2210225"/>
            <a:ext cx="19335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>
            <a:spLocks noGrp="1"/>
          </p:cNvSpPr>
          <p:nvPr>
            <p:ph type="body" idx="1"/>
          </p:nvPr>
        </p:nvSpPr>
        <p:spPr>
          <a:xfrm>
            <a:off x="4506800" y="1152475"/>
            <a:ext cx="45426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cambiar el orden de nuestros hijos con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order</a:t>
            </a:r>
            <a:r>
              <a:rPr lang="es"/>
              <a:t>, esta propiedad se aplica sobre el item hijo con el valor de posición que debe tomar.</a:t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013" y="2914513"/>
            <a:ext cx="18764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763" y="2120013"/>
            <a:ext cx="1882127" cy="25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26000" y="1152475"/>
            <a:ext cx="85206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ayuda a </a:t>
            </a:r>
            <a:r>
              <a:rPr lang="es" b="1"/>
              <a:t>distribuir</a:t>
            </a:r>
            <a:r>
              <a:rPr lang="es"/>
              <a:t> el espacio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sobrante</a:t>
            </a:r>
            <a:r>
              <a:rPr lang="es"/>
              <a:t> del contenedor </a:t>
            </a:r>
            <a:r>
              <a:rPr lang="es" u="sng"/>
              <a:t>padre entre los items hijos</a:t>
            </a:r>
            <a:r>
              <a:rPr lang="es"/>
              <a:t>. Se declara en estos últimos a través de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y su valor es un </a:t>
            </a:r>
            <a:r>
              <a:rPr lang="es" b="1"/>
              <a:t>número entero</a:t>
            </a:r>
            <a:r>
              <a:rPr lang="es"/>
              <a:t> que indica cuánto le corresponde de ese sobrante.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Grow</a:t>
            </a:r>
            <a:endParaRPr/>
          </a:p>
        </p:txBody>
      </p:sp>
      <p:sp>
        <p:nvSpPr>
          <p:cNvPr id="264" name="Google Shape;264;p31"/>
          <p:cNvSpPr txBox="1"/>
          <p:nvPr/>
        </p:nvSpPr>
        <p:spPr>
          <a:xfrm>
            <a:off x="3555950" y="2131425"/>
            <a:ext cx="37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200px*3 = 600px | 400px/8 = 50xp</a:t>
            </a:r>
            <a:endParaRPr>
              <a:solidFill>
                <a:srgbClr val="F8C823"/>
              </a:solidFill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2131425"/>
            <a:ext cx="1704363" cy="24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274" y="2570125"/>
            <a:ext cx="5852749" cy="2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body" idx="1"/>
          </p:nvPr>
        </p:nvSpPr>
        <p:spPr>
          <a:xfrm>
            <a:off x="376075" y="1504350"/>
            <a:ext cx="4180800" cy="21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flex-shrink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funciona </a:t>
            </a:r>
            <a:r>
              <a:rPr lang="es" u="sng"/>
              <a:t>igual</a:t>
            </a:r>
            <a:r>
              <a:rPr lang="es"/>
              <a:t> que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/>
              <a:t> solo que en este caso va a </a:t>
            </a:r>
            <a:r>
              <a:rPr lang="es" b="1"/>
              <a:t>determinar</a:t>
            </a:r>
            <a:r>
              <a:rPr lang="es"/>
              <a:t> qué sucede cuando </a:t>
            </a:r>
            <a:r>
              <a:rPr lang="es" i="1" u="sng"/>
              <a:t>al elemento padre</a:t>
            </a:r>
            <a:r>
              <a:rPr lang="es"/>
              <a:t> </a:t>
            </a:r>
            <a:r>
              <a:rPr lang="es" b="1">
                <a:solidFill>
                  <a:srgbClr val="E15BBA"/>
                </a:solidFill>
              </a:rPr>
              <a:t>le falta</a:t>
            </a:r>
            <a:r>
              <a:rPr lang="es"/>
              <a:t> espacio para ubicar a sus hijos, es decir, de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quien toma el espacio faltante</a:t>
            </a:r>
            <a:r>
              <a:rPr lang="e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El valor y como se calcula es igual que el anterior.</a:t>
            </a:r>
            <a:endParaRPr b="1" i="1"/>
          </a:p>
        </p:txBody>
      </p:sp>
      <p:sp>
        <p:nvSpPr>
          <p:cNvPr id="272" name="Google Shape;272;p32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Shrink </a:t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425" y="1205675"/>
            <a:ext cx="2172650" cy="27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>
            <a:spLocks noGrp="1"/>
          </p:cNvSpPr>
          <p:nvPr>
            <p:ph type="body" idx="1"/>
          </p:nvPr>
        </p:nvSpPr>
        <p:spPr>
          <a:xfrm>
            <a:off x="378550" y="3459825"/>
            <a:ext cx="3963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es el shorthand property de las 3 anteriores.</a:t>
            </a:r>
            <a:endParaRPr b="1" i="1"/>
          </a:p>
        </p:txBody>
      </p:sp>
      <p:sp>
        <p:nvSpPr>
          <p:cNvPr id="279" name="Google Shape;279;p33"/>
          <p:cNvSpPr txBox="1">
            <a:spLocks noGrp="1"/>
          </p:cNvSpPr>
          <p:nvPr>
            <p:ph type="body" idx="1"/>
          </p:nvPr>
        </p:nvSpPr>
        <p:spPr>
          <a:xfrm>
            <a:off x="307025" y="1568750"/>
            <a:ext cx="39636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flex-basis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nos permite determinar el </a:t>
            </a:r>
            <a:r>
              <a:rPr lang="es" b="1">
                <a:solidFill>
                  <a:srgbClr val="F9F9F9"/>
                </a:solidFill>
                <a:highlight>
                  <a:srgbClr val="FF8B39"/>
                </a:highlight>
              </a:rPr>
              <a:t>ancho por defecto</a:t>
            </a:r>
            <a:r>
              <a:rPr lang="es"/>
              <a:t> de un item flexible como si de la propiedad </a:t>
            </a:r>
            <a:r>
              <a:rPr lang="es" b="1"/>
              <a:t>width</a:t>
            </a:r>
            <a:r>
              <a:rPr lang="es"/>
              <a:t> se tratara. </a:t>
            </a:r>
            <a:endParaRPr b="1" i="1"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311700" y="826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Basis</a:t>
            </a:r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376075" y="2887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75" y="1457087"/>
            <a:ext cx="3133585" cy="11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75" y="3082813"/>
            <a:ext cx="3591276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subTitle" idx="1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la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magia</a:t>
            </a:r>
            <a:r>
              <a:rPr lang="es"/>
              <a:t> de flexbox, con ellos podemos </a:t>
            </a:r>
            <a:r>
              <a:rPr lang="es" b="1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distribuir</a:t>
            </a:r>
            <a:r>
              <a:rPr lang="es"/>
              <a:t> </a:t>
            </a:r>
            <a:r>
              <a:rPr lang="es" i="1" u="sng">
                <a:solidFill>
                  <a:srgbClr val="E15BBA"/>
                </a:solidFill>
              </a:rPr>
              <a:t>uniforme y automáticamente</a:t>
            </a:r>
            <a:r>
              <a:rPr lang="es"/>
              <a:t> nuestros </a:t>
            </a:r>
            <a:r>
              <a:rPr lang="es" b="1"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dentro de un contenedor flexible.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</a:t>
            </a:r>
            <a:r>
              <a:rPr lang="es">
                <a:solidFill>
                  <a:srgbClr val="F8C823"/>
                </a:solidFill>
                <a:highlight>
                  <a:srgbClr val="F9F9F9"/>
                </a:highlight>
              </a:rPr>
              <a:t>múltiples</a:t>
            </a:r>
            <a:r>
              <a:rPr lang="es"/>
              <a:t> opciones y según cual usemos </a:t>
            </a:r>
            <a:r>
              <a:rPr lang="es" b="1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actúan</a:t>
            </a:r>
            <a:r>
              <a:rPr lang="es" b="1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 sobre el main axis</a:t>
            </a:r>
            <a:r>
              <a:rPr lang="es"/>
              <a:t> o el </a:t>
            </a:r>
            <a:r>
              <a:rPr lang="es" b="1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cross axis</a:t>
            </a:r>
            <a:r>
              <a:rPr lang="es"/>
              <a:t> dependiendo el </a:t>
            </a:r>
            <a:r>
              <a:rPr lang="es" u="sng"/>
              <a:t>flex direction que hayamos aplicado</a:t>
            </a:r>
            <a:r>
              <a:rPr lang="es"/>
              <a:t>. </a:t>
            </a:r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Alineaciones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justify-content</a:t>
            </a:r>
            <a:endParaRPr sz="2500"/>
          </a:p>
        </p:txBody>
      </p:sp>
      <p:sp>
        <p:nvSpPr>
          <p:cNvPr id="295" name="Google Shape;295;p35"/>
          <p:cNvSpPr txBox="1">
            <a:spLocks noGrp="1"/>
          </p:cNvSpPr>
          <p:nvPr>
            <p:ph type="body" idx="4294967295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lang="es" sz="1400" b="1"/>
              <a:t>eje principal</a:t>
            </a:r>
            <a:r>
              <a:rPr lang="es" sz="1400"/>
              <a:t> o </a:t>
            </a:r>
            <a:r>
              <a:rPr lang="es" sz="1400" b="1">
                <a:solidFill>
                  <a:srgbClr val="F9F9F9"/>
                </a:solidFill>
                <a:highlight>
                  <a:srgbClr val="E15BBA"/>
                </a:highlight>
              </a:rPr>
              <a:t>main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563" y="1454300"/>
            <a:ext cx="4826225" cy="310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00" y="1491450"/>
            <a:ext cx="1821075" cy="30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03" name="Google Shape;303;p36"/>
          <p:cNvSpPr txBox="1">
            <a:spLocks noGrp="1"/>
          </p:cNvSpPr>
          <p:nvPr>
            <p:ph type="body" idx="4294967295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stretch | baseline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lang="es" sz="1400" b="1"/>
              <a:t>eje secundario</a:t>
            </a:r>
            <a:r>
              <a:rPr lang="es" sz="1400"/>
              <a:t> o </a:t>
            </a:r>
            <a:r>
              <a:rPr lang="es" sz="1400" b="1">
                <a:solidFill>
                  <a:srgbClr val="F9F9F9"/>
                </a:solidFill>
                <a:highlight>
                  <a:srgbClr val="7685E6"/>
                </a:highlight>
              </a:rPr>
              <a:t>cross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1348725"/>
            <a:ext cx="2560375" cy="30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50" y="1919025"/>
            <a:ext cx="5341350" cy="18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4294967295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 | stretch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lang="es" sz="1400" b="1"/>
              <a:t>alinear</a:t>
            </a:r>
            <a:r>
              <a:rPr lang="es" sz="1400"/>
              <a:t> cada una de las </a:t>
            </a:r>
            <a:r>
              <a:rPr lang="es" sz="1400" b="1">
                <a:solidFill>
                  <a:srgbClr val="FF8B39"/>
                </a:solidFill>
              </a:rPr>
              <a:t>líneas</a:t>
            </a:r>
            <a:r>
              <a:rPr lang="es" sz="1400"/>
              <a:t> del </a:t>
            </a:r>
            <a:r>
              <a:rPr lang="es" sz="1400">
                <a:solidFill>
                  <a:srgbClr val="F9F9F9"/>
                </a:solidFill>
                <a:highlight>
                  <a:srgbClr val="377BC7"/>
                </a:highlight>
              </a:rPr>
              <a:t>contenedor multilínea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50" y="1208250"/>
            <a:ext cx="4534700" cy="35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4294967295"/>
          </p:nvPr>
        </p:nvSpPr>
        <p:spPr>
          <a:xfrm>
            <a:off x="326000" y="595650"/>
            <a:ext cx="85206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auto | flex-start | flex-end | center | stretch | baseline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</a:t>
            </a:r>
            <a:r>
              <a:rPr lang="es" sz="1400" u="sng"/>
              <a:t>asignar</a:t>
            </a:r>
            <a:r>
              <a:rPr lang="es" sz="1400"/>
              <a:t> un </a:t>
            </a:r>
            <a:r>
              <a:rPr lang="es" sz="1400" b="1"/>
              <a:t>align-item</a:t>
            </a:r>
            <a:r>
              <a:rPr lang="es" sz="1400"/>
              <a:t> diferente a </a:t>
            </a:r>
            <a:r>
              <a:rPr lang="es" sz="1400">
                <a:solidFill>
                  <a:srgbClr val="F9F9F9"/>
                </a:solidFill>
                <a:highlight>
                  <a:srgbClr val="FF8B39"/>
                </a:highlight>
              </a:rPr>
              <a:t>un solo elemento hijo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63" y="2091200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563" y="1729250"/>
            <a:ext cx="40481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lang="es" sz="3200" b="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sz="32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lang="es" sz="3200" b="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sz="32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>
            <a:spLocks noGrp="1"/>
          </p:cNvSpPr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 idx="2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07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 idx="3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06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 idx="6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F9F9F9"/>
                </a:solidFill>
              </a:rPr>
              <a:t>Flexbox</a:t>
            </a:r>
            <a:endParaRPr b="1">
              <a:solidFill>
                <a:srgbClr val="F9F9F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9F9F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F9F9F9"/>
                </a:solidFill>
              </a:rPr>
              <a:t>      Display Flex</a:t>
            </a:r>
            <a:endParaRPr b="1">
              <a:solidFill>
                <a:srgbClr val="F9F9F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F9F9F9"/>
                </a:solidFill>
              </a:rPr>
              <a:t>      Características</a:t>
            </a:r>
            <a:endParaRPr b="1">
              <a:solidFill>
                <a:srgbClr val="F9F9F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F9F9F9"/>
                </a:solidFill>
              </a:rPr>
              <a:t>      Propiedades</a:t>
            </a:r>
            <a:endParaRPr b="1">
              <a:solidFill>
                <a:srgbClr val="F9F9F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4100" y="3036411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 idx="6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4141"/>
                </a:solidFill>
              </a:rPr>
              <a:t>GRID</a:t>
            </a:r>
            <a:endParaRPr b="1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4141"/>
                </a:solidFill>
              </a:rPr>
              <a:t>      Grid Layout</a:t>
            </a:r>
            <a:endParaRPr b="1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236929" y="2569448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36929" y="2800536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36925" y="3031611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 idx="6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4141"/>
                </a:solidFill>
              </a:rPr>
              <a:t>CSS Inicial</a:t>
            </a:r>
            <a:endParaRPr b="1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4141"/>
                </a:solidFill>
              </a:rPr>
              <a:t>      Normalización</a:t>
            </a:r>
            <a:endParaRPr b="1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4141"/>
                </a:solidFill>
              </a:rPr>
              <a:t>      Variables</a:t>
            </a:r>
            <a:endParaRPr b="1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4141"/>
                </a:solidFill>
              </a:rPr>
              <a:t>      Unidades de medida</a:t>
            </a:r>
            <a:endParaRPr b="1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4141"/>
                </a:solidFill>
              </a:rPr>
              <a:t>      Modelo de Caja</a:t>
            </a:r>
            <a:endParaRPr b="1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31275" y="3262686"/>
            <a:ext cx="116400" cy="117000"/>
          </a:xfrm>
          <a:prstGeom prst="triangle">
            <a:avLst>
              <a:gd name="adj" fmla="val 50000"/>
            </a:avLst>
          </a:prstGeom>
          <a:solidFill>
            <a:srgbClr val="E15B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4294967295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Estructura en nuestros estilos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490250" y="297300"/>
            <a:ext cx="8061000" cy="17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Hoy presentamos…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49" y="1800700"/>
            <a:ext cx="2796200" cy="23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</a:t>
            </a:r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nuevo mejor amigo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subTitle" idx="1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mencionamos anteriormente, en el </a:t>
            </a:r>
            <a:r>
              <a:rPr lang="es" b="1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pasado</a:t>
            </a:r>
            <a:r>
              <a:rPr lang="es"/>
              <a:t> para </a:t>
            </a:r>
            <a:r>
              <a:rPr lang="es" u="sng"/>
              <a:t>maquetar</a:t>
            </a:r>
            <a:r>
              <a:rPr lang="es"/>
              <a:t> la estructura de </a:t>
            </a:r>
            <a:r>
              <a:rPr lang="es" i="1">
                <a:solidFill>
                  <a:srgbClr val="E15BBA"/>
                </a:solidFill>
              </a:rPr>
              <a:t>un sitio web</a:t>
            </a:r>
            <a:r>
              <a:rPr lang="es"/>
              <a:t>, era necesario </a:t>
            </a:r>
            <a:r>
              <a:rPr lang="es" b="1">
                <a:latin typeface="Montserrat"/>
                <a:ea typeface="Montserrat"/>
                <a:cs typeface="Montserrat"/>
                <a:sym typeface="Montserrat"/>
              </a:rPr>
              <a:t>recurrir</a:t>
            </a:r>
            <a:r>
              <a:rPr lang="es"/>
              <a:t> a las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tablas</a:t>
            </a:r>
            <a:r>
              <a:rPr lang="es"/>
              <a:t> o a la propiedad </a:t>
            </a:r>
            <a:r>
              <a:rPr lang="es" b="1">
                <a:latin typeface="Montserrat"/>
                <a:ea typeface="Montserrat"/>
                <a:cs typeface="Montserrat"/>
                <a:sym typeface="Montserrat"/>
              </a:rPr>
              <a:t>float</a:t>
            </a:r>
            <a:r>
              <a:rPr lang="es"/>
              <a:t> y sus raros comportamientos.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lang="es" b="1" u="sng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s"/>
              <a:t> de elementos que </a:t>
            </a:r>
            <a:r>
              <a:rPr lang="es" u="sng"/>
              <a:t>nos invita a olvidar estos mecanismos</a:t>
            </a:r>
            <a:r>
              <a:rPr lang="es"/>
              <a:t> y utilizar una mecánica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más potente, limpia y flexible</a:t>
            </a:r>
            <a:r>
              <a:rPr lang="es"/>
              <a:t>, en la que los elementos HTML </a:t>
            </a:r>
            <a:r>
              <a:rPr lang="es" i="1">
                <a:solidFill>
                  <a:srgbClr val="E15BBA"/>
                </a:solidFill>
              </a:rPr>
              <a:t>se adaptan y fluyen automáticamente</a:t>
            </a:r>
            <a:r>
              <a:rPr lang="e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/>
              <a:t>De este modo </a:t>
            </a:r>
            <a:r>
              <a:rPr lang="es" b="1" i="1">
                <a:latin typeface="Montserrat"/>
                <a:ea typeface="Montserrat"/>
                <a:cs typeface="Montserrat"/>
                <a:sym typeface="Montserrat"/>
              </a:rPr>
              <a:t>lograremos</a:t>
            </a:r>
            <a:r>
              <a:rPr lang="es" i="1"/>
              <a:t> que nuestros diseños </a:t>
            </a:r>
            <a:r>
              <a:rPr lang="es" i="1">
                <a:solidFill>
                  <a:srgbClr val="FF9900"/>
                </a:solidFill>
                <a:highlight>
                  <a:srgbClr val="F9F9F9"/>
                </a:highlight>
              </a:rPr>
              <a:t>sean adaptables a diferentes tamaños</a:t>
            </a:r>
            <a:r>
              <a:rPr lang="es" i="1"/>
              <a:t> de pantallas con </a:t>
            </a:r>
            <a:r>
              <a:rPr lang="es" i="1" u="sng"/>
              <a:t>menos código</a:t>
            </a:r>
            <a:r>
              <a:rPr lang="es" i="1"/>
              <a:t>.</a:t>
            </a:r>
            <a:endParaRPr i="1"/>
          </a:p>
        </p:txBody>
      </p:sp>
      <p:sp>
        <p:nvSpPr>
          <p:cNvPr id="195" name="Google Shape;195;p22"/>
          <p:cNvSpPr txBox="1">
            <a:spLocks noGrp="1"/>
          </p:cNvSpPr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Flexbox?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Container - Flex Item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326000" y="1152475"/>
            <a:ext cx="8666100" cy="20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Flexbox para </a:t>
            </a:r>
            <a:r>
              <a:rPr lang="es" b="1"/>
              <a:t>posicionar</a:t>
            </a:r>
            <a:r>
              <a:rPr lang="es"/>
              <a:t> nuestros elementos debemos </a:t>
            </a:r>
            <a:r>
              <a:rPr lang="es" u="sng"/>
              <a:t>asignarle el comportamiento</a:t>
            </a:r>
            <a:r>
              <a:rPr lang="es"/>
              <a:t> que buscamos al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contenedor padre</a:t>
            </a:r>
            <a:r>
              <a:rPr lang="es"/>
              <a:t> de estos, </a:t>
            </a:r>
            <a:r>
              <a:rPr lang="es" u="sng"/>
              <a:t>a diferencia</a:t>
            </a:r>
            <a:r>
              <a:rPr lang="es"/>
              <a:t> de otras alternativas como </a:t>
            </a:r>
            <a:r>
              <a:rPr lang="es" b="1" i="1"/>
              <a:t>display inline, inline-block</a:t>
            </a:r>
            <a:r>
              <a:rPr lang="es"/>
              <a:t> o con la propiedad </a:t>
            </a:r>
            <a:r>
              <a:rPr lang="es" b="1"/>
              <a:t>float</a:t>
            </a:r>
            <a:r>
              <a:rPr lang="es"/>
              <a:t> donde la propiedad </a:t>
            </a:r>
            <a:r>
              <a:rPr lang="es" b="1">
                <a:solidFill>
                  <a:srgbClr val="F8C823"/>
                </a:solidFill>
              </a:rPr>
              <a:t>se aplicaba</a:t>
            </a:r>
            <a:r>
              <a:rPr lang="es"/>
              <a:t> a </a:t>
            </a:r>
            <a:r>
              <a:rPr lang="es" u="sng"/>
              <a:t>cada elemento de forma individual</a:t>
            </a:r>
            <a:r>
              <a:rPr lang="es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trae un </a:t>
            </a:r>
            <a:r>
              <a:rPr lang="es" u="sng"/>
              <a:t>nuevo enfoque</a:t>
            </a:r>
            <a:r>
              <a:rPr lang="es"/>
              <a:t> de </a:t>
            </a:r>
            <a:r>
              <a:rPr lang="es" b="1" i="1">
                <a:solidFill>
                  <a:srgbClr val="E15BBA"/>
                </a:solidFill>
              </a:rPr>
              <a:t>“Flex Container”</a:t>
            </a:r>
            <a:r>
              <a:rPr lang="es"/>
              <a:t> que es el elemento padre que tendrá en su interior cada uno de los ítems flexibles y </a:t>
            </a:r>
            <a:r>
              <a:rPr lang="es" b="1" i="1">
                <a:solidFill>
                  <a:srgbClr val="7685E6"/>
                </a:solidFill>
              </a:rPr>
              <a:t>“Flex Item”</a:t>
            </a:r>
            <a:r>
              <a:rPr lang="es"/>
              <a:t> que son cada uno de los hijos que tendrá el contenedor en su interior.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888" y="3257750"/>
            <a:ext cx="3202075" cy="12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38" y="3257750"/>
            <a:ext cx="3202075" cy="127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Ejes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326000" y="1152475"/>
            <a:ext cx="8666100" cy="15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lang="es" b="1">
                <a:solidFill>
                  <a:srgbClr val="377BC7"/>
                </a:solidFill>
              </a:rPr>
              <a:t>conjunto de propiedades CSS</a:t>
            </a:r>
            <a:r>
              <a:rPr lang="es"/>
              <a:t> que nos permiten posicionar nuestros elementos HTML con mayor facilidad bajo la premisa de </a:t>
            </a:r>
            <a:r>
              <a:rPr lang="es" i="1">
                <a:solidFill>
                  <a:srgbClr val="F9F9F9"/>
                </a:solidFill>
                <a:highlight>
                  <a:srgbClr val="7685E6"/>
                </a:highlight>
              </a:rPr>
              <a:t>establecer una dirección vertical u horizontal</a:t>
            </a:r>
            <a:r>
              <a:rPr lang="es"/>
              <a:t> para nuestros </a:t>
            </a:r>
            <a:r>
              <a:rPr lang="es" u="sng"/>
              <a:t>elementos hijos desde un elemento padre</a:t>
            </a:r>
            <a:r>
              <a:rPr lang="es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obliga a </a:t>
            </a:r>
            <a:r>
              <a:rPr lang="es" b="1"/>
              <a:t>trabajar nuestros contenedores</a:t>
            </a:r>
            <a:r>
              <a:rPr lang="es"/>
              <a:t> sobre </a:t>
            </a:r>
            <a:r>
              <a:rPr lang="es" b="1">
                <a:solidFill>
                  <a:srgbClr val="F9F9F9"/>
                </a:solidFill>
                <a:highlight>
                  <a:srgbClr val="377BC7"/>
                </a:highlight>
              </a:rPr>
              <a:t>un</a:t>
            </a:r>
            <a:r>
              <a:rPr lang="es"/>
              <a:t> solo eje </a:t>
            </a:r>
            <a:r>
              <a:rPr lang="es" u="sng"/>
              <a:t>al mismo tiempo</a:t>
            </a:r>
            <a:r>
              <a:rPr lang="es"/>
              <a:t>, ya sea en eje </a:t>
            </a:r>
            <a:r>
              <a:rPr lang="es" b="1"/>
              <a:t>Y</a:t>
            </a:r>
            <a:r>
              <a:rPr lang="es"/>
              <a:t> (vertical) o el eje </a:t>
            </a:r>
            <a:r>
              <a:rPr lang="es" b="1"/>
              <a:t>X</a:t>
            </a:r>
            <a:r>
              <a:rPr lang="es"/>
              <a:t> (horizontal) o como comúnmente se los conoce, </a:t>
            </a:r>
            <a:r>
              <a:rPr lang="es" b="1">
                <a:solidFill>
                  <a:srgbClr val="E15BBA"/>
                </a:solidFill>
              </a:rPr>
              <a:t>columna</a:t>
            </a:r>
            <a:r>
              <a:rPr lang="es"/>
              <a:t> o </a:t>
            </a:r>
            <a:r>
              <a:rPr lang="es" b="1">
                <a:solidFill>
                  <a:srgbClr val="FF8B39"/>
                </a:solidFill>
              </a:rPr>
              <a:t>fila</a:t>
            </a:r>
            <a:r>
              <a:rPr lang="es"/>
              <a:t>.</a:t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913" y="3004975"/>
            <a:ext cx="4576174" cy="12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</Words>
  <Application>Microsoft Office PowerPoint</Application>
  <PresentationFormat>Presentación en pantalla (16:9)</PresentationFormat>
  <Paragraphs>98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Fira Mono</vt:lpstr>
      <vt:lpstr>Montserrat SemiBold</vt:lpstr>
      <vt:lpstr>Montserrat Medium</vt:lpstr>
      <vt:lpstr>Arial</vt:lpstr>
      <vt:lpstr>Montserrat</vt:lpstr>
      <vt:lpstr>Calibri</vt:lpstr>
      <vt:lpstr>Simple Light</vt:lpstr>
      <vt:lpstr>Desarrollo Fullstack</vt:lpstr>
      <vt:lpstr>Les damos la bienvenida</vt:lpstr>
      <vt:lpstr>Clase 07</vt:lpstr>
      <vt:lpstr>CSS</vt:lpstr>
      <vt:lpstr>Hoy presentamos…</vt:lpstr>
      <vt:lpstr>FLEXBOX</vt:lpstr>
      <vt:lpstr>¿Qué es Flexbox?</vt:lpstr>
      <vt:lpstr>Flex Container - Flex Item</vt:lpstr>
      <vt:lpstr>Ejes</vt:lpstr>
      <vt:lpstr>Main Axis - Cross Axis</vt:lpstr>
      <vt:lpstr>Propiedades</vt:lpstr>
      <vt:lpstr>Declaración de Contenedor Flexible</vt:lpstr>
      <vt:lpstr>Dirección - Multilínea</vt:lpstr>
      <vt:lpstr>flex-direction y flex-wrap se pueden declarar juntos mediante el shorthand flex-flow.</vt:lpstr>
      <vt:lpstr>Espaciado - Orden</vt:lpstr>
      <vt:lpstr>Flex Grow</vt:lpstr>
      <vt:lpstr>Flex Shrink </vt:lpstr>
      <vt:lpstr>Flex Basis</vt:lpstr>
      <vt:lpstr>Alineaciones</vt:lpstr>
      <vt:lpstr>justify-content</vt:lpstr>
      <vt:lpstr>align-items</vt:lpstr>
      <vt:lpstr>align-content</vt:lpstr>
      <vt:lpstr>align-self</vt:lpstr>
      <vt:lpstr>No te olvides de dar el presente</vt:lpstr>
      <vt:lpstr>Recordá:  Revisar la Cartelera de Novedades. Hacer tus consultas en el Foro.  Todo en el Aula Virtual.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Fullstack</dc:title>
  <cp:lastModifiedBy>Alejandro Zapata</cp:lastModifiedBy>
  <cp:revision>1</cp:revision>
  <dcterms:modified xsi:type="dcterms:W3CDTF">2023-03-09T11:15:31Z</dcterms:modified>
</cp:coreProperties>
</file>